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731520"/>
            <a:ext cx="3200400" cy="3200400"/>
          </a:xfrm>
          <a:prstGeom prst="ellipse">
            <a:avLst/>
          </a:prstGeom>
          <a:solidFill>
            <a:srgbClr val="028090">
              <a:alpha val="15000"/>
            </a:srgbClr>
          </a:solidFill>
          <a:ln w="12700">
            <a:solidFill>
              <a:srgbClr val="028090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3200400"/>
            <a:ext cx="2286000" cy="228600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5486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2C39A"/>
                </a:solidFill>
              </a:rPr>
              <a:t>OMUTSU MONITOR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96012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おむつモニター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28090"/>
                </a:solidFill>
              </a:rPr>
              <a:t>導入ご提案書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5029200" cy="36576"/>
          </a:xfrm>
          <a:prstGeom prst="rect">
            <a:avLst/>
          </a:prstGeom>
          <a:solidFill>
            <a:srgbClr val="028090">
              <a:alpha val="60000"/>
            </a:srgbClr>
          </a:solidFill>
          <a:ln w="12700">
            <a:solidFill>
              <a:srgbClr val="028090">
                <a:alpha val="6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74320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ECCD1"/>
                </a:solidFill>
              </a:rPr>
              <a:t>においセンサー × 湿度 × 温度の複合検知で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ECCD1"/>
                </a:solidFill>
              </a:rPr>
              <a:t>排泄をリアルタイム通知。WiFi不要・工事不要で今日から使えます。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2519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株式会社エフエージェイ</a:t>
            </a:r>
            <a:endParaRPr lang="en-US" sz="11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480560"/>
            <a:ext cx="411480" cy="41148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0" y="4572000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02C39A"/>
                </a:solidFill>
              </a:rPr>
              <a:t>特許取得済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5"/>
          </a:solidFill>
          <a:ln w="12700">
            <a:solidFill>
              <a:srgbClr val="1A2E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介護現場が抱える「排泄ケア」の課題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40233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1887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117043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5"/>
                </a:solidFill>
              </a:rPr>
              <a:t>夜間の定時巡回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84632" y="1664208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排泄の有無にかかわらず全員を確認。睡眠を妨げ、職員の体力も消耗する。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663440" y="1005840"/>
            <a:ext cx="40233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18872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349240" y="117043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5"/>
                </a:solidFill>
              </a:rPr>
              <a:t>空振り訪室の多さ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4828032" y="1664208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おむつを開けても何も出ていない「空振り」が頻発。時間とコストの無駄。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20040" y="2926080"/>
            <a:ext cx="40233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10896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05840" y="309067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5"/>
                </a:solidFill>
              </a:rPr>
              <a:t>皮膚トラブル・床ずれ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484632" y="3584448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交換が遅れると便・尿による皮膚炎や床ずれが発生。利用者のQOLを損なう。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4663440" y="2926080"/>
            <a:ext cx="40233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3108960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349240" y="309067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5"/>
                </a:solidFill>
              </a:rPr>
              <a:t>記録業務の負担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4828032" y="3584448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排泄チェック表の手書き記録に時間がかかり、本来のケアに集中できない。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製品ラインナップ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397764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3977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96012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おむつモニター（OM-25）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536192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28090"/>
                </a:solidFill>
              </a:rPr>
              <a:t>TAISコード: 02363-000001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847088"/>
            <a:ext cx="3657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複合センサー（におい＋湿度＋温度）で高精度検知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データをサーバーに蓄積しトレンドグラフを作成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LPWA長距離無線通信（WiFi不要・工事不要）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利用者ごとにしきい値（感度）を個別設定可能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施設全体の排泄状況を一元管理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3977640"/>
            <a:ext cx="3977640" cy="640080"/>
          </a:xfrm>
          <a:prstGeom prst="rect">
            <a:avLst/>
          </a:prstGeom>
          <a:solidFill>
            <a:srgbClr val="E6F7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4005072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E35"/>
                </a:solidFill>
              </a:rPr>
              <a:t>サーバー </a:t>
            </a:r>
            <a:pPr algn="ctr" indent="0" marL="0">
              <a:buNone/>
            </a:pPr>
            <a:r>
              <a:rPr lang="en-US" sz="1200" b="1" dirty="0">
                <a:solidFill>
                  <a:srgbClr val="015F6B"/>
                </a:solidFill>
              </a:rPr>
              <a:t>400,000円</a:t>
            </a:r>
            <a:pPr algn="ctr" indent="0" marL="0">
              <a:buNone/>
            </a:pPr>
            <a:r>
              <a:rPr lang="en-US" sz="1200" dirty="0">
                <a:solidFill>
                  <a:srgbClr val="1A2E35"/>
                </a:solidFill>
              </a:rPr>
              <a:t>　センサー端末 </a:t>
            </a:r>
            <a:pPr algn="ctr" indent="0" marL="0">
              <a:buNone/>
            </a:pPr>
            <a:r>
              <a:rPr lang="en-US" sz="1200" b="1" dirty="0">
                <a:solidFill>
                  <a:srgbClr val="015F6B"/>
                </a:solidFill>
              </a:rPr>
              <a:t>50,000円/台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34840" y="960120"/>
            <a:ext cx="397764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434840" y="960120"/>
            <a:ext cx="3977640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34840" y="96012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おむつモニターチャイム（OMC-25）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526280" y="1536192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2C39A"/>
                </a:solidFill>
              </a:rPr>
              <a:t>TAISコード: 02363-000002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0" y="1847088"/>
            <a:ext cx="3657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においセンサー＋LED＋チャイムのシンプル構成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排便を検知するとチャイム音で即通知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スマホ・タブレット不要で誰でも使える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設置はシーツ下に置くだけ・電池交換不要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A2E35"/>
                </a:solidFill>
              </a:rPr>
              <a:t>在宅・小規模施設・保育園にも対応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434840" y="3977640"/>
            <a:ext cx="3977640" cy="640080"/>
          </a:xfrm>
          <a:prstGeom prst="rect">
            <a:avLst/>
          </a:prstGeom>
          <a:solidFill>
            <a:srgbClr val="D4F5E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480560" y="4005072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E35"/>
                </a:solidFill>
              </a:rPr>
              <a:t>本体セット </a:t>
            </a:r>
            <a:pPr algn="ctr" indent="0" marL="0">
              <a:buNone/>
            </a:pPr>
            <a:r>
              <a:rPr lang="en-US" sz="1200" b="1" dirty="0">
                <a:solidFill>
                  <a:srgbClr val="017A5E"/>
                </a:solidFill>
              </a:rPr>
              <a:t>30,000円</a:t>
            </a:r>
            <a:pPr algn="ctr" indent="0" marL="0">
              <a:buNone/>
            </a:pPr>
            <a:r>
              <a:rPr lang="en-US" sz="1000" dirty="0">
                <a:solidFill>
                  <a:srgbClr val="1A2E35"/>
                </a:solidFill>
              </a:rPr>
              <a:t>　（入口として最適）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補助金を活用すると自己負担を大幅削減できます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859536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109728" cy="123444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024128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5"/>
                </a:solidFill>
              </a:rPr>
              <a:t>介護テクノロジー導入支援事業（地域医療介護総合確保基金）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30352" y="138988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• 2025年度は約300億円規模（97億円 + 補正予算200億円）の過去最大規模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• 1機器あたり上限30万円・導入費用の最大4/5を補助（各都道府県が実施）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• おむつモニターはTAIS登録済みのため、補助金申請が可能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" y="2359152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5"/>
                </a:solidFill>
              </a:rPr>
              <a:t>補助金活用シミュレーション</a:t>
            </a:r>
            <a:endParaRPr lang="en-US" sz="1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2743200"/>
          <a:ext cx="8595360" cy="1691640"/>
        </p:xfrm>
        <a:graphic>
          <a:graphicData uri="http://schemas.openxmlformats.org/drawingml/2006/table">
            <a:tbl>
              <a:tblPr/>
              <a:tblGrid>
                <a:gridCol w="2926080"/>
                <a:gridCol w="1737360"/>
                <a:gridCol w="2011680"/>
                <a:gridCol w="192024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構成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定価合計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補助額（4/5）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自己負担（目安）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チャイム単体（OMC-25）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30,000円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28090"/>
                          </a:solidFill>
                        </a:rPr>
                        <a:t>24,000円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6B35"/>
                          </a:solidFill>
                        </a:rPr>
                        <a:t>約 6,000円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サーバー＋センサー3台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550,000円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28090"/>
                          </a:solidFill>
                        </a:rPr>
                        <a:t>300,000円（上限）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6B35"/>
                          </a:solidFill>
                        </a:rPr>
                        <a:t>約 250,000円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サーバー＋センサー5台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650,000円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28090"/>
                          </a:solidFill>
                        </a:rPr>
                        <a:t>300,000円（上限）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6B35"/>
                          </a:solidFill>
                        </a:rPr>
                        <a:t>約 350,000円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274320" y="4498848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※補助率・上限額は都道府県により異なります。神奈川県は導入費の5/4補助（上限30万円/機器）。事前にご確認ください。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5"/>
          </a:solidFill>
          <a:ln w="12700">
            <a:solidFill>
              <a:srgbClr val="1A2E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競合製品との比較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3977640"/>
        </p:xfrm>
        <a:graphic>
          <a:graphicData uri="http://schemas.openxmlformats.org/drawingml/2006/table">
            <a:tbl>
              <a:tblPr/>
              <a:tblGrid>
                <a:gridCol w="1645920"/>
                <a:gridCol w="2468880"/>
                <a:gridCol w="2240280"/>
                <a:gridCol w="2240280"/>
              </a:tblGrid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比較項目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3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エフエージェイ おむつモニター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3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ABA Helppad 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3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DFree Ben（新東工業）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35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検知方式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においセンサー＋湿度＋温度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においセンサー＋湿度＋温度＋AI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においセンサー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設置方式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シーツ下（おむつ外部）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ベッドに敷くシート型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クリップ装着型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通信方式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LPWA（WiFi不要・工事不要）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LTE/SIM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WiFi/Bluetooth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通知方法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チャイム音＋スマホ/PC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PC・スマホ・タブレット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スマホアプリ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対象ユーザー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高齢者・赤ちゃん・ケア児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主に介護施設高齢者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介護施設高齢者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TAIS登録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○（02363-000001/002）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○（02173-000001）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○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A2E35"/>
                          </a:solidFill>
                        </a:rPr>
                        <a:t>価格帯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15F6B"/>
                          </a:solidFill>
                        </a:rPr>
                        <a:t>30,000円〜（明示）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オープン価格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月額課金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かんたん3ステップで導入できます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261872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6187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25880" y="1152144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E35"/>
                </a:solidFill>
              </a:rPr>
              <a:t>お問い合わせ・無料相談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25880" y="1554480"/>
            <a:ext cx="7223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施設の規模・環境・課題をヒアリング。最適な製品構成と補助金活用プランをご提案します。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841248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587752"/>
            <a:ext cx="640080" cy="6400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8775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325880" y="2478024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E35"/>
                </a:solidFill>
              </a:rPr>
              <a:t>無料トライアル（1〜2週間）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325880" y="2880360"/>
            <a:ext cx="7223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実際の介護現場で体験していただきます。夜間巡回の削減効果を肌で感じてください。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657600"/>
            <a:ext cx="841248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913632"/>
            <a:ext cx="640080" cy="64008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91363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325880" y="3803904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E35"/>
                </a:solidFill>
              </a:rPr>
              <a:t>補助金申請サポート＋本導入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325880" y="4206240"/>
            <a:ext cx="7223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4748B"/>
                </a:solidFill>
              </a:rPr>
              <a:t>補助金申請書類のサポートから設置まで一貫してお手伝いします。工事・WiFi設備は不要です。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4956048"/>
            <a:ext cx="8412480" cy="566928"/>
          </a:xfrm>
          <a:prstGeom prst="rect">
            <a:avLst/>
          </a:prstGeom>
          <a:solidFill>
            <a:srgbClr val="D4F5EE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352" y="5047488"/>
            <a:ext cx="301752" cy="301752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914400" y="4992624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15F6B"/>
                </a:solidFill>
              </a:rPr>
              <a:t>まずOMC-25（チャイム・30,000円）でお試し →効果を実感してからOM-25（サーバー型）へアップグレード、という段階導入も可能です。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5"/>
          </a:solidFill>
          <a:ln w="12700">
            <a:solidFill>
              <a:srgbClr val="1A2E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排泄＋見守りの一社完結パッケージ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502920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5029200" cy="502920"/>
          </a:xfrm>
          <a:prstGeom prst="rect">
            <a:avLst/>
          </a:prstGeom>
          <a:solidFill>
            <a:srgbClr val="3B4FC8"/>
          </a:solidFill>
          <a:ln w="12700">
            <a:solidFill>
              <a:srgbClr val="3B4F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9601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離床・転倒・徘徊 見守りセンサー（RTH-25）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1480" y="155448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B4FC8"/>
                </a:solidFill>
              </a:rPr>
              <a:t>TAISコード: 02363-000003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87452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ベッド下にLiDARスキャナーを設置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離床・転倒・徘徊を正確に検知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LoRa長距離無線でセンターへ自動送信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WiFi不要・排泄センサーと同一通信網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センター装置50,000円＋センサー50,000円/台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577840" y="960120"/>
            <a:ext cx="3246120" cy="3657600"/>
          </a:xfrm>
          <a:prstGeom prst="rect">
            <a:avLst/>
          </a:prstGeom>
          <a:solidFill>
            <a:srgbClr val="E6F7F9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577840" y="960120"/>
            <a:ext cx="324612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77840" y="96012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セット提案のメリット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715000" y="1572768"/>
            <a:ext cx="2971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排泄も離床も一社で完結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補助金パッケージ型加点対応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同一LoRa通信網で管理一元化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E35"/>
                </a:solidFill>
              </a:rPr>
              <a:t>1回の営業で複数台受注可能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715000" y="3246120"/>
            <a:ext cx="2971800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15000" y="3273552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E35"/>
                </a:solidFill>
              </a:rPr>
              <a:t>セット試算例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760720" y="3566160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1A2E35"/>
                </a:solidFill>
              </a:rPr>
              <a:t>おむつモニター（OM-25）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1A2E35"/>
                </a:solidFill>
              </a:rPr>
              <a:t>サーバー＋センサー3台  550,000円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1A2E35"/>
                </a:solidFill>
              </a:rPr>
              <a:t>＋見守りセンサー3台   200,000円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b="1" dirty="0">
                <a:solidFill>
                  <a:srgbClr val="1A2E35"/>
                </a:solidFill>
              </a:rPr>
              <a:t>合計 750,000円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b="1" dirty="0">
                <a:solidFill>
                  <a:srgbClr val="FF6B35"/>
                </a:solidFill>
              </a:rPr>
              <a:t>→補助後 自己負担 約450,000円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028090">
              <a:alpha val="12000"/>
            </a:srgbClr>
          </a:solidFill>
          <a:ln w="12700">
            <a:solidFill>
              <a:srgbClr val="028090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02C39A">
              <a:alpha val="15000"/>
            </a:srgbClr>
          </a:solidFill>
          <a:ln w="12700">
            <a:solidFill>
              <a:srgbClr val="02C39A">
                <a:alpha val="1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選ばれる5つの理由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65760" y="896112"/>
            <a:ext cx="2651760" cy="1691640"/>
          </a:xfrm>
          <a:prstGeom prst="rect">
            <a:avLst/>
          </a:prstGeom>
          <a:solidFill>
            <a:srgbClr val="1F3540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097280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" y="1133856"/>
            <a:ext cx="429768" cy="42976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70432" y="1078992"/>
            <a:ext cx="175564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WiFi不要・工事不要</a:t>
            </a:r>
            <a:endParaRPr lang="en-US" sz="11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LPWAで設置当日から稼働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3337560" y="896112"/>
            <a:ext cx="2651760" cy="1691640"/>
          </a:xfrm>
          <a:prstGeom prst="rect">
            <a:avLst/>
          </a:prstGeom>
          <a:solidFill>
            <a:srgbClr val="1F3540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520440" y="1097280"/>
            <a:ext cx="502920" cy="50292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016" y="1133856"/>
            <a:ext cx="429768" cy="42976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42232" y="1078992"/>
            <a:ext cx="175564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TAIS登録済み</a:t>
            </a:r>
            <a:endParaRPr lang="en-US" sz="11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補助金申請で自己負担を大幅削減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6309360" y="896112"/>
            <a:ext cx="2651760" cy="1691640"/>
          </a:xfrm>
          <a:prstGeom prst="rect">
            <a:avLst/>
          </a:prstGeom>
          <a:solidFill>
            <a:srgbClr val="1F3540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492240" y="1097280"/>
            <a:ext cx="502920" cy="5029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816" y="1133856"/>
            <a:ext cx="429768" cy="42976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114032" y="1078992"/>
            <a:ext cx="175564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赤ちゃん・ケア児にも対応</a:t>
            </a:r>
            <a:endParaRPr lang="en-US" sz="11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介護施設以外の市場も開拓可能</a:t>
            </a:r>
            <a:endParaRPr lang="en-US" sz="1150" dirty="0"/>
          </a:p>
        </p:txBody>
      </p:sp>
      <p:sp>
        <p:nvSpPr>
          <p:cNvPr id="17" name="Shape 12"/>
          <p:cNvSpPr/>
          <p:nvPr/>
        </p:nvSpPr>
        <p:spPr>
          <a:xfrm>
            <a:off x="365760" y="2788920"/>
            <a:ext cx="2651760" cy="1691640"/>
          </a:xfrm>
          <a:prstGeom prst="rect">
            <a:avLst/>
          </a:prstGeom>
          <a:solidFill>
            <a:srgbClr val="1F3540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548640" y="2990088"/>
            <a:ext cx="502920" cy="50292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216" y="3026664"/>
            <a:ext cx="429768" cy="42976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170432" y="2971800"/>
            <a:ext cx="175564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排泄トレンドを可視化</a:t>
            </a:r>
            <a:endParaRPr lang="en-US" sz="11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定時巡回から「必要な時だけ」へ</a:t>
            </a:r>
            <a:endParaRPr lang="en-US" sz="1150" dirty="0"/>
          </a:p>
        </p:txBody>
      </p:sp>
      <p:sp>
        <p:nvSpPr>
          <p:cNvPr id="21" name="Shape 15"/>
          <p:cNvSpPr/>
          <p:nvPr/>
        </p:nvSpPr>
        <p:spPr>
          <a:xfrm>
            <a:off x="3337560" y="2788920"/>
            <a:ext cx="2651760" cy="1691640"/>
          </a:xfrm>
          <a:prstGeom prst="rect">
            <a:avLst/>
          </a:prstGeom>
          <a:solidFill>
            <a:srgbClr val="1F3540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3520440" y="2990088"/>
            <a:ext cx="502920" cy="502920"/>
          </a:xfrm>
          <a:prstGeom prst="ellipse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7016" y="3026664"/>
            <a:ext cx="429768" cy="42976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4142232" y="2971800"/>
            <a:ext cx="175564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特許取得の複合センサー技術</a:t>
            </a:r>
            <a:endParaRPr lang="en-US" sz="11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FFFFFF"/>
                </a:solidFill>
              </a:rPr>
              <a:t>におい・湿度・温度の相関で高精度</a:t>
            </a:r>
            <a:endParaRPr lang="en-US" sz="1150" dirty="0"/>
          </a:p>
        </p:txBody>
      </p:sp>
      <p:sp>
        <p:nvSpPr>
          <p:cNvPr id="25" name="Shape 18"/>
          <p:cNvSpPr/>
          <p:nvPr/>
        </p:nvSpPr>
        <p:spPr>
          <a:xfrm>
            <a:off x="914400" y="4462272"/>
            <a:ext cx="7315200" cy="685800"/>
          </a:xfrm>
          <a:prstGeom prst="rect">
            <a:avLst/>
          </a:prstGeom>
          <a:solidFill>
            <a:srgbClr val="028090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19"/>
          <p:cNvSpPr/>
          <p:nvPr/>
        </p:nvSpPr>
        <p:spPr>
          <a:xfrm>
            <a:off x="914400" y="446227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まずは無料相談・トライアルからはじめませんか？</a:t>
            </a:r>
            <a:endParaRPr lang="en-US" sz="1500" dirty="0"/>
          </a:p>
        </p:txBody>
      </p:sp>
      <p:sp>
        <p:nvSpPr>
          <p:cNvPr id="27" name="Text 20"/>
          <p:cNvSpPr/>
          <p:nvPr/>
        </p:nvSpPr>
        <p:spPr>
          <a:xfrm>
            <a:off x="914400" y="48280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F5EE"/>
                </a:solidFill>
              </a:rPr>
              <a:t>株式会社エフエージェイ　〒241-0815 神奈川県横浜市旭区東希望が丘7-25 芙蓉ビル2階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おむつモニター 導入提案書 - 株式会社エフエージェイ</dc:title>
  <dc:subject>PptxGenJS Presentation</dc:subject>
  <dc:creator>PptxGenJS</dc:creator>
  <cp:lastModifiedBy>PptxGenJS</cp:lastModifiedBy>
  <cp:revision>1</cp:revision>
  <dcterms:created xsi:type="dcterms:W3CDTF">2026-05-20T01:41:23Z</dcterms:created>
  <dcterms:modified xsi:type="dcterms:W3CDTF">2026-05-20T01:41:23Z</dcterms:modified>
</cp:coreProperties>
</file>